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73" r:id="rId2"/>
    <p:sldId id="274" r:id="rId3"/>
    <p:sldId id="276" r:id="rId4"/>
    <p:sldId id="285" r:id="rId5"/>
    <p:sldId id="275" r:id="rId6"/>
    <p:sldId id="257" r:id="rId7"/>
    <p:sldId id="262" r:id="rId8"/>
    <p:sldId id="267" r:id="rId9"/>
    <p:sldId id="277" r:id="rId10"/>
    <p:sldId id="268" r:id="rId11"/>
    <p:sldId id="270" r:id="rId12"/>
    <p:sldId id="269" r:id="rId13"/>
    <p:sldId id="259" r:id="rId14"/>
    <p:sldId id="260" r:id="rId15"/>
    <p:sldId id="272" r:id="rId16"/>
    <p:sldId id="278" r:id="rId17"/>
    <p:sldId id="263" r:id="rId18"/>
    <p:sldId id="264" r:id="rId19"/>
    <p:sldId id="279" r:id="rId20"/>
    <p:sldId id="265" r:id="rId21"/>
    <p:sldId id="266" r:id="rId22"/>
    <p:sldId id="280" r:id="rId23"/>
    <p:sldId id="281" r:id="rId24"/>
    <p:sldId id="282" r:id="rId25"/>
    <p:sldId id="28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9C250-69AF-45B7-891D-0BD5E78115F8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9F6E9-2189-4E8A-9E51-A44F663E5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69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through </a:t>
            </a:r>
            <a:r>
              <a:rPr lang="en-US" dirty="0" err="1" smtClean="0"/>
              <a:t>debounce</a:t>
            </a:r>
            <a:r>
              <a:rPr lang="en-US" dirty="0" smtClean="0"/>
              <a:t> example code to learn how to think through </a:t>
            </a:r>
            <a:r>
              <a:rPr lang="en-US" dirty="0" err="1" smtClean="0"/>
              <a:t>arduino</a:t>
            </a:r>
            <a:r>
              <a:rPr lang="en-US" dirty="0" smtClean="0"/>
              <a:t> flow</a:t>
            </a:r>
            <a:r>
              <a:rPr lang="en-US" baseline="0" dirty="0" smtClean="0"/>
              <a:t>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6E9-2189-4E8A-9E51-A44F663E5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6E9-2189-4E8A-9E51-A44F663E56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7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arduino</a:t>
            </a:r>
            <a:r>
              <a:rPr lang="en-US" baseline="0" dirty="0" smtClean="0"/>
              <a:t> relay extension 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6E9-2189-4E8A-9E51-A44F663E5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78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PNP, you ground the base to activate.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9F6E9-2189-4E8A-9E51-A44F663E56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5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this shield</a:t>
            </a:r>
            <a:r>
              <a:rPr lang="en-US" baseline="0" dirty="0" smtClean="0"/>
              <a:t> will allow us to try out a wide range of different devices without spending time on wiring.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01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6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5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27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26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7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9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8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6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5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5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7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389C5-2B10-4D9A-A35B-1388BFEDF967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D2CD6-FCD2-4F8A-A57B-0D316D3F2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6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eg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ircuit 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5708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342" y="2447926"/>
            <a:ext cx="7772400" cy="1470024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for Neuroscientists</a:t>
            </a:r>
            <a:b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NBHVGR7040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42" y="4294551"/>
            <a:ext cx="6400799" cy="1093424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AfN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#2: </a:t>
            </a:r>
            <a:r>
              <a:rPr lang="en-US" sz="4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complex Inputs and Outputs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358753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59" y="17116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Talking to other chips: I2C and SPI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214" y="1742498"/>
            <a:ext cx="4303568" cy="49215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Talk to lots of digital sensor and control chips using same interface </a:t>
            </a:r>
          </a:p>
          <a:p>
            <a:r>
              <a:rPr lang="en-US" dirty="0" smtClean="0"/>
              <a:t>Use same input pins (e.g. </a:t>
            </a:r>
            <a:r>
              <a:rPr lang="en-US" dirty="0" err="1" smtClean="0"/>
              <a:t>SDA:data</a:t>
            </a:r>
            <a:r>
              <a:rPr lang="en-US" dirty="0" smtClean="0"/>
              <a:t>, </a:t>
            </a:r>
            <a:r>
              <a:rPr lang="en-US" dirty="0" err="1" smtClean="0"/>
              <a:t>SCL:clock</a:t>
            </a:r>
            <a:r>
              <a:rPr lang="en-US" dirty="0" smtClean="0"/>
              <a:t>) to attach multiple devices</a:t>
            </a:r>
          </a:p>
          <a:p>
            <a:r>
              <a:rPr lang="en-US" dirty="0" smtClean="0"/>
              <a:t>Uses device addressing</a:t>
            </a:r>
          </a:p>
          <a:p>
            <a:r>
              <a:rPr lang="en-US" dirty="0" smtClean="0"/>
              <a:t>Control component behavior and get/set input/output (set registers</a:t>
            </a:r>
            <a:r>
              <a:rPr lang="en-US" dirty="0" smtClean="0"/>
              <a:t>)</a:t>
            </a:r>
          </a:p>
          <a:p>
            <a:r>
              <a:rPr lang="en-US" dirty="0"/>
              <a:t>Uses Wire library</a:t>
            </a:r>
          </a:p>
          <a:p>
            <a:endParaRPr lang="en-US" dirty="0"/>
          </a:p>
        </p:txBody>
      </p:sp>
      <p:pic>
        <p:nvPicPr>
          <p:cNvPr id="5" name="Picture 2" descr="Image result for arduino i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55" y="1844406"/>
            <a:ext cx="3366817" cy="426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78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26" y="214813"/>
            <a:ext cx="7688632" cy="83737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multiple devices with I2C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5633"/>
            <a:ext cx="7575898" cy="12683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Many devices can use the same 2 wires (SDA,SCL) for I2C communication</a:t>
            </a:r>
          </a:p>
          <a:p>
            <a:r>
              <a:rPr lang="en-US" dirty="0" smtClean="0"/>
              <a:t>Each must have a different </a:t>
            </a:r>
            <a:r>
              <a:rPr lang="en-US" dirty="0" smtClean="0"/>
              <a:t>address</a:t>
            </a:r>
          </a:p>
        </p:txBody>
      </p:sp>
      <p:pic>
        <p:nvPicPr>
          <p:cNvPr id="5" name="Picture 2" descr="Image result for arduino i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705" y="3018122"/>
            <a:ext cx="5142695" cy="383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8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69" y="181551"/>
            <a:ext cx="6205287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I2C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with MPR121 capacitive touch sensor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 descr="http://bildr.org/blog/wp-content/uploads/2011/05/mpr121-400x8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256" y="1636295"/>
            <a:ext cx="1910783" cy="40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69" y="2462646"/>
            <a:ext cx="5398817" cy="2901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727" y="5865091"/>
            <a:ext cx="505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use this for our last exercise today to detect “mouse licks”…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8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6"/>
            <a:ext cx="3883192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 Output (PWM, tone)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333162"/>
            <a:ext cx="4068041" cy="35404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Analog output?</a:t>
            </a:r>
          </a:p>
          <a:p>
            <a:pPr lvl="1"/>
            <a:r>
              <a:rPr lang="en-US" dirty="0" smtClean="0"/>
              <a:t>PWM: pulse-width </a:t>
            </a:r>
            <a:r>
              <a:rPr lang="en-US" dirty="0" smtClean="0"/>
              <a:t>modulation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analogWrite</a:t>
            </a:r>
            <a:r>
              <a:rPr lang="en-US" dirty="0" smtClean="0"/>
              <a:t>(</a:t>
            </a:r>
            <a:r>
              <a:rPr lang="en-US" dirty="0" err="1" smtClean="0"/>
              <a:t>pwmPin</a:t>
            </a:r>
            <a:r>
              <a:rPr lang="en-US" dirty="0" smtClean="0"/>
              <a:t>, dutyCycle0-255);</a:t>
            </a:r>
            <a:endParaRPr lang="en-US" dirty="0" smtClean="0"/>
          </a:p>
          <a:p>
            <a:r>
              <a:rPr lang="en-US" sz="2400" dirty="0" smtClean="0"/>
              <a:t>Approximating an analog signal with a digital output</a:t>
            </a:r>
            <a:endParaRPr lang="en-US" sz="2400" dirty="0"/>
          </a:p>
        </p:txBody>
      </p:sp>
      <p:pic>
        <p:nvPicPr>
          <p:cNvPr id="1026" name="Picture 2" descr="https://cloudacm.com/wp-content/uploads/2017/01/PWMSignalAnalog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663" y="4103392"/>
            <a:ext cx="3315277" cy="238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p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33" y="365126"/>
            <a:ext cx="3295312" cy="160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arduino.cc/en/uploads/Tutorial/pwm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263" y="2305278"/>
            <a:ext cx="3610651" cy="118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01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Fade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22568" cy="4351338"/>
          </a:xfrm>
        </p:spPr>
        <p:txBody>
          <a:bodyPr/>
          <a:lstStyle/>
          <a:p>
            <a:r>
              <a:rPr lang="en-US" dirty="0" smtClean="0"/>
              <a:t>Use PWM with </a:t>
            </a:r>
            <a:r>
              <a:rPr lang="en-US" dirty="0" err="1" smtClean="0">
                <a:solidFill>
                  <a:schemeClr val="accent2"/>
                </a:solidFill>
              </a:rPr>
              <a:t>analogWrite</a:t>
            </a:r>
            <a:r>
              <a:rPr lang="en-US" dirty="0" smtClean="0"/>
              <a:t>(</a:t>
            </a:r>
            <a:r>
              <a:rPr lang="en-US" dirty="0" err="1" smtClean="0"/>
              <a:t>pwmPin</a:t>
            </a:r>
            <a:r>
              <a:rPr lang="en-US" dirty="0" smtClean="0"/>
              <a:t>, </a:t>
            </a:r>
            <a:r>
              <a:rPr lang="en-US" dirty="0" err="1" smtClean="0"/>
              <a:t>dutyCycle</a:t>
            </a:r>
            <a:r>
              <a:rPr lang="en-US" dirty="0" smtClean="0"/>
              <a:t>); to control the brightness of an </a:t>
            </a:r>
            <a:r>
              <a:rPr lang="en-US" dirty="0" smtClean="0"/>
              <a:t>LED</a:t>
            </a:r>
          </a:p>
          <a:p>
            <a:r>
              <a:rPr lang="en-US" dirty="0" smtClean="0"/>
              <a:t>Plug LED into PWM (“~”) pin (e.g. pin 11)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113" y="365126"/>
            <a:ext cx="4249995" cy="63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5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75" y="168896"/>
            <a:ext cx="2006266" cy="80193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475" y="1161269"/>
            <a:ext cx="4657452" cy="313364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tone</a:t>
            </a:r>
            <a:r>
              <a:rPr lang="en-US" sz="2400" dirty="0" smtClean="0"/>
              <a:t>(pin, </a:t>
            </a:r>
            <a:r>
              <a:rPr lang="en-US" sz="2400" dirty="0" err="1" smtClean="0"/>
              <a:t>freq</a:t>
            </a:r>
            <a:r>
              <a:rPr lang="en-US" sz="2400" dirty="0" smtClean="0"/>
              <a:t>, </a:t>
            </a:r>
            <a:r>
              <a:rPr lang="en-US" sz="2400" dirty="0" err="1" smtClean="0"/>
              <a:t>dur</a:t>
            </a:r>
            <a:r>
              <a:rPr lang="en-US" sz="2400" dirty="0" smtClean="0"/>
              <a:t>); uses a built-in timer to deliver a sound on a digital </a:t>
            </a:r>
            <a:r>
              <a:rPr lang="en-US" sz="2400" dirty="0" smtClean="0"/>
              <a:t>pin (PWM not </a:t>
            </a:r>
            <a:r>
              <a:rPr lang="en-US" sz="2400" dirty="0" err="1" smtClean="0"/>
              <a:t>nec</a:t>
            </a:r>
            <a:r>
              <a:rPr lang="en-US" sz="2400" dirty="0" smtClean="0"/>
              <a:t>.)</a:t>
            </a:r>
            <a:endParaRPr lang="en-US" sz="2400" dirty="0" smtClean="0"/>
          </a:p>
          <a:p>
            <a:r>
              <a:rPr lang="en-US" sz="2400" dirty="0" smtClean="0"/>
              <a:t>“Non-blocking”: other things can take place during tone </a:t>
            </a:r>
          </a:p>
          <a:p>
            <a:r>
              <a:rPr lang="en-US" sz="2400" dirty="0" smtClean="0"/>
              <a:t>NOTE: can interfere with other libraries that use the same timer (e.g. servo), especially on UNO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Can also use tone to deliver pulse trains (e.g. for LEDs)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2052" name="Picture 4" descr="Image result for arduino speaker fritz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43" y="4591000"/>
            <a:ext cx="3058183" cy="190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48913" y="269851"/>
            <a:ext cx="3463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code:</a:t>
            </a:r>
            <a:endParaRPr lang="en-US" dirty="0"/>
          </a:p>
          <a:p>
            <a:r>
              <a:rPr lang="en-US" dirty="0" smtClean="0"/>
              <a:t>buttonPullupTone_101817a.ino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462" y="1007336"/>
            <a:ext cx="3726538" cy="58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13" y="365126"/>
            <a:ext cx="3929495" cy="113116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outputs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29495" cy="4351338"/>
          </a:xfrm>
        </p:spPr>
        <p:txBody>
          <a:bodyPr/>
          <a:lstStyle/>
          <a:p>
            <a:r>
              <a:rPr lang="en-US" dirty="0" smtClean="0"/>
              <a:t>Getting around the 0/+5V limitation</a:t>
            </a:r>
          </a:p>
          <a:p>
            <a:r>
              <a:rPr lang="en-US" dirty="0" smtClean="0"/>
              <a:t>Relays</a:t>
            </a:r>
          </a:p>
          <a:p>
            <a:r>
              <a:rPr lang="en-US" dirty="0" smtClean="0"/>
              <a:t>Transistors</a:t>
            </a:r>
          </a:p>
          <a:p>
            <a:r>
              <a:rPr lang="en-US" dirty="0" smtClean="0"/>
              <a:t>H-bridges</a:t>
            </a:r>
            <a:endParaRPr lang="en-US" dirty="0"/>
          </a:p>
        </p:txBody>
      </p:sp>
      <p:pic>
        <p:nvPicPr>
          <p:cNvPr id="4" name="Picture 6" descr="Image result for rel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343891"/>
            <a:ext cx="1558636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transis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90" y="3467966"/>
            <a:ext cx="863889" cy="86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ransis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274" y="2705460"/>
            <a:ext cx="1917843" cy="191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l293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95" y="4943386"/>
            <a:ext cx="2476043" cy="185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94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278332" cy="115887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Relays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317423" cy="4351338"/>
          </a:xfrm>
        </p:spPr>
        <p:txBody>
          <a:bodyPr/>
          <a:lstStyle/>
          <a:p>
            <a:r>
              <a:rPr lang="en-US" dirty="0" smtClean="0"/>
              <a:t>An electromechanical switch</a:t>
            </a:r>
          </a:p>
          <a:p>
            <a:r>
              <a:rPr lang="en-US" dirty="0" smtClean="0"/>
              <a:t>Can carry DC or AC</a:t>
            </a:r>
          </a:p>
          <a:p>
            <a:r>
              <a:rPr lang="en-US" dirty="0" smtClean="0"/>
              <a:t>Loud and relatively slow (compared to transistors)</a:t>
            </a:r>
            <a:endParaRPr lang="en-US" dirty="0"/>
          </a:p>
        </p:txBody>
      </p:sp>
      <p:pic>
        <p:nvPicPr>
          <p:cNvPr id="4102" name="Picture 6" descr="Image result for rel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787" y="299606"/>
            <a:ext cx="2762249" cy="212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re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Image result for re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294" y="2833018"/>
            <a:ext cx="3339234" cy="135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rel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852" y="4686299"/>
            <a:ext cx="3510831" cy="19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98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299" y="185449"/>
            <a:ext cx="3236768" cy="10480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Transistors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401" y="1206211"/>
            <a:ext cx="4822872" cy="22574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Basically a voltage-gated switch</a:t>
            </a:r>
          </a:p>
          <a:p>
            <a:r>
              <a:rPr lang="en-US" dirty="0" smtClean="0"/>
              <a:t>Very </a:t>
            </a:r>
            <a:r>
              <a:rPr lang="en-US" dirty="0" smtClean="0"/>
              <a:t>fast (e.g. can PWM), </a:t>
            </a:r>
            <a:r>
              <a:rPr lang="en-US" dirty="0" smtClean="0"/>
              <a:t>and silent</a:t>
            </a:r>
          </a:p>
          <a:p>
            <a:r>
              <a:rPr lang="en-US" dirty="0" smtClean="0"/>
              <a:t>Still can’t do negative Vs</a:t>
            </a:r>
          </a:p>
          <a:p>
            <a:r>
              <a:rPr lang="en-US" dirty="0" smtClean="0"/>
              <a:t>NPN vs. PNP</a:t>
            </a:r>
          </a:p>
          <a:p>
            <a:r>
              <a:rPr lang="en-US" dirty="0" smtClean="0"/>
              <a:t>Current gain </a:t>
            </a:r>
            <a:r>
              <a:rPr lang="el-GR" dirty="0" smtClean="0"/>
              <a:t>β</a:t>
            </a:r>
            <a:endParaRPr lang="en-US" dirty="0" smtClean="0"/>
          </a:p>
          <a:p>
            <a:r>
              <a:rPr lang="en-US" dirty="0" smtClean="0"/>
              <a:t>50mA Arduino digital current may not be able to switch big current loads</a:t>
            </a:r>
            <a:endParaRPr lang="en-US" dirty="0"/>
          </a:p>
        </p:txBody>
      </p:sp>
      <p:pic>
        <p:nvPicPr>
          <p:cNvPr id="10244" name="Picture 4" descr="Image result for arduino transistor swi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63" y="3693102"/>
            <a:ext cx="4638110" cy="261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arduino transistor swi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41" y="3810000"/>
            <a:ext cx="3088226" cy="23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arduino transistor switc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63" y="528050"/>
            <a:ext cx="2391918" cy="232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861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59" y="157307"/>
            <a:ext cx="6561859" cy="77094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Tricks for high current loads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359" y="1046009"/>
            <a:ext cx="7434695" cy="19188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For a normal BJT, beta = 50-200</a:t>
            </a:r>
          </a:p>
          <a:p>
            <a:r>
              <a:rPr lang="en-US" dirty="0" smtClean="0"/>
              <a:t>Arduino digital outputs = 50mA</a:t>
            </a:r>
          </a:p>
          <a:p>
            <a:r>
              <a:rPr lang="en-US" dirty="0" smtClean="0"/>
              <a:t>Thus Arduino can drive a transistor to saturation with 2.5-10A loads</a:t>
            </a:r>
          </a:p>
          <a:p>
            <a:r>
              <a:rPr lang="en-US" dirty="0" smtClean="0"/>
              <a:t>Thus use Darlington pair or MOSFET (or “</a:t>
            </a:r>
            <a:r>
              <a:rPr lang="en-US" dirty="0" err="1" smtClean="0"/>
              <a:t>buckpuck</a:t>
            </a:r>
            <a:r>
              <a:rPr lang="en-US" dirty="0" smtClean="0"/>
              <a:t>” for LEDs)</a:t>
            </a:r>
          </a:p>
          <a:p>
            <a:endParaRPr lang="en-US" dirty="0"/>
          </a:p>
        </p:txBody>
      </p:sp>
      <p:pic>
        <p:nvPicPr>
          <p:cNvPr id="4" name="Picture 10" descr="Image result for darlington pair circu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" y="3232298"/>
            <a:ext cx="1825107" cy="191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83" y="5414297"/>
            <a:ext cx="1215025" cy="12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mosf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57"/>
          <a:stretch/>
        </p:blipFill>
        <p:spPr bwMode="auto">
          <a:xfrm>
            <a:off x="3173398" y="3371427"/>
            <a:ext cx="2074058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buckpu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388" y="3555622"/>
            <a:ext cx="2761582" cy="276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35517" y="2983484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MOSFET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7595" y="3093804"/>
            <a:ext cx="161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Darlington pair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05236" y="3168150"/>
            <a:ext cx="161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Buckpuck</a:t>
            </a:r>
            <a:r>
              <a:rPr lang="en-US" dirty="0" smtClean="0"/>
              <a:t> (~$15)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6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2643939" cy="71771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time: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871" y="1284204"/>
            <a:ext cx="5326982" cy="4351338"/>
          </a:xfrm>
        </p:spPr>
        <p:txBody>
          <a:bodyPr>
            <a:noAutofit/>
          </a:bodyPr>
          <a:lstStyle/>
          <a:p>
            <a:r>
              <a:rPr lang="en-US" sz="2000" dirty="0" smtClean="0"/>
              <a:t>Simple </a:t>
            </a:r>
            <a:r>
              <a:rPr lang="en-US" sz="2000" dirty="0" err="1" smtClean="0"/>
              <a:t>Input/Output</a:t>
            </a:r>
            <a:r>
              <a:rPr lang="en-US" sz="2000" dirty="0" smtClean="0"/>
              <a:t> (“IO”)</a:t>
            </a:r>
          </a:p>
          <a:p>
            <a:pPr lvl="1"/>
            <a:r>
              <a:rPr lang="en-US" sz="2000" dirty="0"/>
              <a:t>D</a:t>
            </a:r>
            <a:r>
              <a:rPr lang="en-US" sz="2000" dirty="0" smtClean="0"/>
              <a:t>igital output: Blink</a:t>
            </a:r>
          </a:p>
          <a:p>
            <a:pPr lvl="2"/>
            <a:r>
              <a:rPr lang="en-US" dirty="0" err="1" smtClean="0">
                <a:solidFill>
                  <a:schemeClr val="accent2"/>
                </a:solidFill>
              </a:rPr>
              <a:t>pinMode</a:t>
            </a:r>
            <a:r>
              <a:rPr lang="en-US" dirty="0" smtClean="0"/>
              <a:t>(pin, </a:t>
            </a:r>
            <a:r>
              <a:rPr lang="en-US" dirty="0" smtClean="0">
                <a:solidFill>
                  <a:schemeClr val="accent1"/>
                </a:solidFill>
              </a:rPr>
              <a:t>OUTPUT</a:t>
            </a:r>
            <a:r>
              <a:rPr lang="en-US" dirty="0" smtClean="0"/>
              <a:t>);</a:t>
            </a:r>
          </a:p>
          <a:p>
            <a:pPr lvl="2"/>
            <a:r>
              <a:rPr lang="en-US" dirty="0" err="1" smtClean="0">
                <a:solidFill>
                  <a:schemeClr val="accent2"/>
                </a:solidFill>
              </a:rPr>
              <a:t>digitalWrite</a:t>
            </a:r>
            <a:r>
              <a:rPr lang="en-US" dirty="0" smtClean="0"/>
              <a:t>(pin, </a:t>
            </a:r>
            <a:r>
              <a:rPr lang="en-US" dirty="0" smtClean="0">
                <a:solidFill>
                  <a:schemeClr val="accent1"/>
                </a:solidFill>
              </a:rPr>
              <a:t>HIGH/LOW</a:t>
            </a:r>
            <a:r>
              <a:rPr lang="en-US" dirty="0" smtClean="0"/>
              <a:t>);</a:t>
            </a:r>
          </a:p>
          <a:p>
            <a:pPr lvl="2"/>
            <a:r>
              <a:rPr lang="en-US" dirty="0" smtClean="0"/>
              <a:t>0V/+5V</a:t>
            </a:r>
          </a:p>
          <a:p>
            <a:pPr lvl="1"/>
            <a:r>
              <a:rPr lang="en-US" sz="2000" dirty="0" smtClean="0"/>
              <a:t>Digital input: button</a:t>
            </a:r>
          </a:p>
          <a:p>
            <a:pPr lvl="2"/>
            <a:r>
              <a:rPr lang="en-US" dirty="0" err="1" smtClean="0">
                <a:solidFill>
                  <a:schemeClr val="accent2"/>
                </a:solidFill>
              </a:rPr>
              <a:t>pinMode</a:t>
            </a:r>
            <a:r>
              <a:rPr lang="en-US" dirty="0" smtClean="0"/>
              <a:t>(pin, </a:t>
            </a:r>
            <a:r>
              <a:rPr lang="en-US" dirty="0" smtClean="0">
                <a:solidFill>
                  <a:schemeClr val="accent1"/>
                </a:solidFill>
              </a:rPr>
              <a:t>INPUT/INPUT_PULLUP</a:t>
            </a:r>
            <a:r>
              <a:rPr lang="en-US" dirty="0" smtClean="0"/>
              <a:t>);</a:t>
            </a:r>
          </a:p>
          <a:p>
            <a:pPr lvl="2"/>
            <a:r>
              <a:rPr lang="en-US" dirty="0" smtClean="0"/>
              <a:t>Val = </a:t>
            </a:r>
            <a:r>
              <a:rPr lang="en-US" dirty="0" err="1" smtClean="0">
                <a:solidFill>
                  <a:schemeClr val="accent2"/>
                </a:solidFill>
              </a:rPr>
              <a:t>digitalRead</a:t>
            </a:r>
            <a:r>
              <a:rPr lang="en-US" dirty="0" smtClean="0"/>
              <a:t>(pin);</a:t>
            </a:r>
          </a:p>
          <a:p>
            <a:pPr lvl="2"/>
            <a:r>
              <a:rPr lang="en-US" dirty="0" smtClean="0"/>
              <a:t>NOTE: </a:t>
            </a:r>
            <a:r>
              <a:rPr lang="en-US" dirty="0" err="1" smtClean="0"/>
              <a:t>debouncing</a:t>
            </a:r>
            <a:endParaRPr lang="en-US" dirty="0" smtClean="0"/>
          </a:p>
          <a:p>
            <a:pPr lvl="1"/>
            <a:r>
              <a:rPr lang="en-US" sz="2000" dirty="0" smtClean="0"/>
              <a:t>Analog input: pot/IR</a:t>
            </a:r>
          </a:p>
          <a:p>
            <a:pPr lvl="2"/>
            <a:r>
              <a:rPr lang="en-US" dirty="0" smtClean="0"/>
              <a:t>0-5V &gt; 0-1023</a:t>
            </a:r>
          </a:p>
          <a:p>
            <a:pPr lvl="2"/>
            <a:r>
              <a:rPr lang="en-US" dirty="0" smtClean="0"/>
              <a:t>No pin setup needed</a:t>
            </a:r>
          </a:p>
          <a:p>
            <a:pPr lvl="2"/>
            <a:r>
              <a:rPr lang="en-US" dirty="0" smtClean="0"/>
              <a:t>Val = </a:t>
            </a:r>
            <a:r>
              <a:rPr lang="en-US" dirty="0" err="1" smtClean="0">
                <a:solidFill>
                  <a:schemeClr val="accent2"/>
                </a:solidFill>
              </a:rPr>
              <a:t>analogRead</a:t>
            </a:r>
            <a:r>
              <a:rPr lang="en-US" dirty="0" smtClean="0"/>
              <a:t>(pin);</a:t>
            </a:r>
            <a:endParaRPr lang="en-US" dirty="0"/>
          </a:p>
        </p:txBody>
      </p:sp>
      <p:pic>
        <p:nvPicPr>
          <p:cNvPr id="1026" name="Picture 2" descr="Image result for arduino bli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824" y="884113"/>
            <a:ext cx="1420269" cy="149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arduino.cc/en/uploads/Tutorial/PullUp_bb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92" y="2780778"/>
            <a:ext cx="2648047" cy="12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arduino analog inpu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96" y="4611156"/>
            <a:ext cx="1455894" cy="167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hape 443" descr="photogate_081414a_bb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0505" y="4521896"/>
            <a:ext cx="1830448" cy="1315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7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442" y="179787"/>
            <a:ext cx="4519547" cy="93758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Transistor arrays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2707"/>
            <a:ext cx="7886700" cy="180080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ICs like the ULN2003/2803 array provide 7/8 </a:t>
            </a:r>
            <a:r>
              <a:rPr lang="en-US" sz="2400" dirty="0" err="1" smtClean="0"/>
              <a:t>darlington</a:t>
            </a:r>
            <a:r>
              <a:rPr lang="en-US" sz="2400" dirty="0" smtClean="0"/>
              <a:t> pair gates for a </a:t>
            </a:r>
            <a:r>
              <a:rPr lang="en-US" sz="2400" dirty="0" err="1" smtClean="0"/>
              <a:t>Vcc</a:t>
            </a:r>
            <a:r>
              <a:rPr lang="en-US" sz="2400" dirty="0" smtClean="0"/>
              <a:t> supply voltage.</a:t>
            </a:r>
          </a:p>
          <a:p>
            <a:r>
              <a:rPr lang="en-US" sz="2400" dirty="0" smtClean="0"/>
              <a:t>Can therefore control many solenoid valves or a unipolar stepper motor.</a:t>
            </a:r>
          </a:p>
          <a:p>
            <a:r>
              <a:rPr lang="en-US" sz="2400" dirty="0" smtClean="0"/>
              <a:t>But still can only carry current in one direction.</a:t>
            </a:r>
            <a:endParaRPr lang="en-US" sz="240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3687129"/>
            <a:ext cx="44291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88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33383"/>
            <a:ext cx="2841060" cy="1087893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H-bridges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85" y="1361809"/>
            <a:ext cx="4171950" cy="193718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H-bridges are transistor arrays that allow you to apply a larger supply voltage + or –</a:t>
            </a:r>
          </a:p>
          <a:p>
            <a:r>
              <a:rPr lang="en-US" sz="2400" dirty="0" smtClean="0"/>
              <a:t>This makes it one of the single most useful components for controlling diverse devices</a:t>
            </a:r>
            <a:endParaRPr lang="en-US" sz="2400" dirty="0"/>
          </a:p>
        </p:txBody>
      </p:sp>
      <p:pic>
        <p:nvPicPr>
          <p:cNvPr id="11266" name="Picture 2" descr="Image result for h bri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34" y="3762807"/>
            <a:ext cx="3425816" cy="25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l293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22" y="3821882"/>
            <a:ext cx="3046076" cy="22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34" y="624926"/>
            <a:ext cx="3848677" cy="22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42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" t="12851" r="17591" b="10843"/>
          <a:stretch/>
        </p:blipFill>
        <p:spPr>
          <a:xfrm>
            <a:off x="2090566" y="3227338"/>
            <a:ext cx="3849709" cy="2902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275" y="5155291"/>
            <a:ext cx="1322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Sol. Valve (12/5V, x4)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08646" y="2829677"/>
            <a:ext cx="205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Stepper/DC motor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9643" y="253983"/>
            <a:ext cx="4711992" cy="7635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OM2 shield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5335" y="3792210"/>
            <a:ext cx="541688" cy="1363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14305" y="3792210"/>
            <a:ext cx="553773" cy="1450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8" idx="2"/>
            <a:endCxn id="14" idx="0"/>
          </p:cNvCxnSpPr>
          <p:nvPr/>
        </p:nvCxnSpPr>
        <p:spPr>
          <a:xfrm flipH="1">
            <a:off x="4336179" y="3199009"/>
            <a:ext cx="202183" cy="59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1"/>
            <a:endCxn id="16" idx="2"/>
          </p:cNvCxnSpPr>
          <p:nvPr/>
        </p:nvCxnSpPr>
        <p:spPr>
          <a:xfrm flipH="1" flipV="1">
            <a:off x="5291192" y="5242527"/>
            <a:ext cx="649083" cy="174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06480" y="1143454"/>
            <a:ext cx="70099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Your OM2 board (named so because it has 2 H-bridges), has one H-bridge with 2-wire control for controlling one bipolar stepper, and one H-bridge that can independently control 4 solenoid valves, DC motors, etc.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80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2" y="332681"/>
            <a:ext cx="5725844" cy="89487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Solenoids (esp. solenoid valves)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384" y="2063476"/>
            <a:ext cx="4535871" cy="298451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Solenoid valves are useful for a variety of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Liquid reward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Airpuff</a:t>
            </a:r>
            <a:r>
              <a:rPr lang="en-US" sz="1600" dirty="0" smtClean="0">
                <a:solidFill>
                  <a:schemeClr val="tx1"/>
                </a:solidFill>
              </a:rPr>
              <a:t> punishment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Olfactory stimuli</a:t>
            </a:r>
          </a:p>
        </p:txBody>
      </p:sp>
      <p:pic>
        <p:nvPicPr>
          <p:cNvPr id="9218" name="Picture 2" descr="Image result for soleno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546" y="2514140"/>
            <a:ext cx="2490823" cy="181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635" y="301311"/>
            <a:ext cx="2453323" cy="192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solenoid valv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68" y="5047989"/>
            <a:ext cx="1235091" cy="123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405" y="4774890"/>
            <a:ext cx="2055071" cy="17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8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19" y="1510106"/>
            <a:ext cx="2996093" cy="259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60392"/>
            <a:ext cx="6314567" cy="865498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solenoid valves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821" y="1217888"/>
            <a:ext cx="5061966" cy="210844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Liquid or pneumatic (air)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2 way/ 3 </a:t>
            </a:r>
            <a:r>
              <a:rPr lang="en-US" sz="2000" dirty="0" smtClean="0">
                <a:solidFill>
                  <a:schemeClr val="tx1"/>
                </a:solidFill>
              </a:rPr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5V (Lee)/12V/24V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Latching / non-latching</a:t>
            </a:r>
          </a:p>
          <a:p>
            <a:endParaRPr lang="en-US" sz="2000" dirty="0"/>
          </a:p>
        </p:txBody>
      </p:sp>
      <p:pic>
        <p:nvPicPr>
          <p:cNvPr id="10242" name="Picture 2" descr="Image result for lee solenoid val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2" y="4456212"/>
            <a:ext cx="3068888" cy="20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olenoid val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48" y="4619051"/>
            <a:ext cx="1584847" cy="158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olenoid val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61" y="4456212"/>
            <a:ext cx="1688885" cy="168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9655" y="4086880"/>
            <a:ext cx="360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Pneumatic (</a:t>
            </a:r>
            <a:r>
              <a:rPr lang="en-US" dirty="0" err="1" smtClean="0"/>
              <a:t>Festo</a:t>
            </a:r>
            <a:r>
              <a:rPr lang="en-US" dirty="0" smtClean="0"/>
              <a:t>, SMI, Amazon)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9882" y="994665"/>
            <a:ext cx="313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Liquid (Parker, Lee Co.)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7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344" y="199060"/>
            <a:ext cx="7262747" cy="86256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Exercise: MPR121 touch sensing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300" y="1241629"/>
            <a:ext cx="6586342" cy="942819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Bildr</a:t>
            </a:r>
            <a:r>
              <a:rPr lang="en-US" dirty="0" smtClean="0"/>
              <a:t> code to read touch inputs with MPR121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" t="12851" r="17591" b="10843"/>
          <a:stretch/>
        </p:blipFill>
        <p:spPr>
          <a:xfrm>
            <a:off x="3794105" y="2903516"/>
            <a:ext cx="3849709" cy="2902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5697" y="2184448"/>
            <a:ext cx="200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MPR121 touch sensor (I2C, x12)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17756" y="3705725"/>
            <a:ext cx="242595" cy="905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6" idx="3"/>
          </p:cNvCxnSpPr>
          <p:nvPr/>
        </p:nvCxnSpPr>
        <p:spPr>
          <a:xfrm flipH="1">
            <a:off x="7560351" y="2828668"/>
            <a:ext cx="305993" cy="132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bildr.org/blog/wp-content/uploads/2011/05/mpr121-400x8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3" y="2606860"/>
            <a:ext cx="1910783" cy="40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245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59" y="73819"/>
            <a:ext cx="5701172" cy="773527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Exercise: give water droplet upon touch input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901" y="1728321"/>
            <a:ext cx="3539864" cy="1707608"/>
          </a:xfrm>
        </p:spPr>
        <p:txBody>
          <a:bodyPr/>
          <a:lstStyle/>
          <a:p>
            <a:r>
              <a:rPr lang="en-US" dirty="0" smtClean="0"/>
              <a:t>Modify </a:t>
            </a:r>
            <a:r>
              <a:rPr lang="en-US" dirty="0" err="1" smtClean="0"/>
              <a:t>Bildr</a:t>
            </a:r>
            <a:r>
              <a:rPr lang="en-US" dirty="0" smtClean="0"/>
              <a:t> MPR121 code to open solenoid valves for a short time when touch port is activated.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32" y="1093820"/>
            <a:ext cx="3789422" cy="5623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" t="12851" r="17591" b="10843"/>
          <a:stretch/>
        </p:blipFill>
        <p:spPr>
          <a:xfrm>
            <a:off x="588078" y="3990109"/>
            <a:ext cx="3376319" cy="2545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4443" y="3317696"/>
            <a:ext cx="1308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MPR121 touch sensor (</a:t>
            </a:r>
            <a:r>
              <a:rPr lang="en-US" sz="1400" dirty="0" smtClean="0"/>
              <a:t>I2C)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685097" y="4724945"/>
            <a:ext cx="209146" cy="793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  <a:endCxn id="7" idx="3"/>
          </p:cNvCxnSpPr>
          <p:nvPr/>
        </p:nvCxnSpPr>
        <p:spPr>
          <a:xfrm flipH="1">
            <a:off x="3894243" y="3840916"/>
            <a:ext cx="274602" cy="128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184586" y="5440764"/>
            <a:ext cx="168214" cy="3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54500" y="6040212"/>
            <a:ext cx="858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Sol. valve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3352800" y="5645053"/>
            <a:ext cx="701700" cy="54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2919" y="5594733"/>
            <a:ext cx="56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+12V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190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2643939" cy="71771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week: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871" y="1284204"/>
            <a:ext cx="5326982" cy="4351338"/>
          </a:xfrm>
        </p:spPr>
        <p:txBody>
          <a:bodyPr>
            <a:noAutofit/>
          </a:bodyPr>
          <a:lstStyle/>
          <a:p>
            <a:r>
              <a:rPr lang="en-US" sz="2000" dirty="0" smtClean="0"/>
              <a:t>More complex </a:t>
            </a:r>
            <a:r>
              <a:rPr lang="en-US" sz="2000" dirty="0" err="1" smtClean="0"/>
              <a:t>Input/Output</a:t>
            </a:r>
            <a:r>
              <a:rPr lang="en-US" sz="2000" dirty="0" smtClean="0"/>
              <a:t> (“IO”)</a:t>
            </a:r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Debouncing</a:t>
            </a:r>
            <a:r>
              <a:rPr lang="en-US" sz="2000" dirty="0" smtClean="0"/>
              <a:t>” inputs</a:t>
            </a:r>
          </a:p>
          <a:p>
            <a:pPr lvl="1"/>
            <a:r>
              <a:rPr lang="en-US" sz="2000" dirty="0" smtClean="0"/>
              <a:t>Digital communication protocols</a:t>
            </a:r>
          </a:p>
          <a:p>
            <a:pPr lvl="2"/>
            <a:r>
              <a:rPr lang="en-US" dirty="0" smtClean="0"/>
              <a:t>Serial</a:t>
            </a:r>
          </a:p>
          <a:p>
            <a:pPr lvl="2"/>
            <a:r>
              <a:rPr lang="en-US" dirty="0" smtClean="0"/>
              <a:t>I2C/SPI</a:t>
            </a:r>
          </a:p>
          <a:p>
            <a:pPr lvl="1"/>
            <a:r>
              <a:rPr lang="en-US" sz="2000" dirty="0" smtClean="0"/>
              <a:t>Analog output</a:t>
            </a:r>
          </a:p>
          <a:p>
            <a:pPr lvl="2"/>
            <a:r>
              <a:rPr lang="en-US" dirty="0" smtClean="0"/>
              <a:t>Pulse-width modulation (PWM)</a:t>
            </a:r>
          </a:p>
          <a:p>
            <a:pPr lvl="2"/>
            <a:r>
              <a:rPr lang="en-US" dirty="0" err="1" smtClean="0">
                <a:solidFill>
                  <a:schemeClr val="accent2"/>
                </a:solidFill>
              </a:rPr>
              <a:t>analogWrite</a:t>
            </a:r>
            <a:r>
              <a:rPr lang="en-US" dirty="0" smtClean="0"/>
              <a:t>(</a:t>
            </a:r>
            <a:r>
              <a:rPr lang="en-US" dirty="0" err="1" smtClean="0"/>
              <a:t>pwmPin</a:t>
            </a:r>
            <a:r>
              <a:rPr lang="en-US" dirty="0" smtClean="0"/>
              <a:t>, freq.);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tone</a:t>
            </a:r>
            <a:r>
              <a:rPr lang="en-US" dirty="0" smtClean="0"/>
              <a:t>(pin, freq., </a:t>
            </a:r>
            <a:r>
              <a:rPr lang="en-US" dirty="0" err="1" smtClean="0"/>
              <a:t>dur</a:t>
            </a:r>
            <a:r>
              <a:rPr lang="en-US" dirty="0" smtClean="0"/>
              <a:t>.);</a:t>
            </a:r>
          </a:p>
          <a:p>
            <a:pPr lvl="1"/>
            <a:r>
              <a:rPr lang="en-US" sz="2000" dirty="0" smtClean="0"/>
              <a:t>Digital output</a:t>
            </a:r>
          </a:p>
          <a:p>
            <a:pPr lvl="2"/>
            <a:r>
              <a:rPr lang="en-US" dirty="0" smtClean="0"/>
              <a:t>Getting around the 0/+5V limit</a:t>
            </a:r>
          </a:p>
          <a:p>
            <a:pPr lvl="2"/>
            <a:r>
              <a:rPr lang="en-US" dirty="0" smtClean="0"/>
              <a:t>Relays</a:t>
            </a:r>
          </a:p>
          <a:p>
            <a:pPr lvl="2"/>
            <a:r>
              <a:rPr lang="en-US" dirty="0" smtClean="0"/>
              <a:t>Transistors</a:t>
            </a:r>
          </a:p>
          <a:p>
            <a:pPr lvl="2"/>
            <a:r>
              <a:rPr lang="en-US" dirty="0" smtClean="0"/>
              <a:t>H-bridges</a:t>
            </a:r>
          </a:p>
          <a:p>
            <a:pPr lvl="2"/>
            <a:r>
              <a:rPr lang="en-US" dirty="0" smtClean="0"/>
              <a:t>Solenoid valves</a:t>
            </a:r>
            <a:endParaRPr lang="en-US" dirty="0"/>
          </a:p>
        </p:txBody>
      </p:sp>
      <p:pic>
        <p:nvPicPr>
          <p:cNvPr id="8" name="Picture 2" descr="Image result for debounc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624" y="962527"/>
            <a:ext cx="1207861" cy="85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arduino seria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50"/>
          <a:stretch/>
        </p:blipFill>
        <p:spPr bwMode="auto">
          <a:xfrm>
            <a:off x="6628358" y="2215948"/>
            <a:ext cx="945379" cy="102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bildr.org/blog/wp-content/uploads/2011/05/mpr121-400x83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59" y="2069431"/>
            <a:ext cx="557051" cy="116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cloudacm.com/wp-content/uploads/2017/01/PWMSignalAnalogResul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17" y="3522510"/>
            <a:ext cx="1281220" cy="92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arduino speaker fritz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34" y="3522510"/>
            <a:ext cx="1292886" cy="8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rel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590" y="5013527"/>
            <a:ext cx="807811" cy="6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ransisto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402" y="5095453"/>
            <a:ext cx="447737" cy="4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transist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139" y="4822331"/>
            <a:ext cx="993981" cy="99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l293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97" y="5816313"/>
            <a:ext cx="1283285" cy="9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lated image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4" b="30812"/>
          <a:stretch/>
        </p:blipFill>
        <p:spPr bwMode="auto">
          <a:xfrm>
            <a:off x="8023663" y="5752083"/>
            <a:ext cx="633714" cy="109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322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618" y="254290"/>
            <a:ext cx="8256732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few additional notes before we begin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Code:</a:t>
            </a:r>
          </a:p>
          <a:p>
            <a:pPr lvl="1"/>
            <a:r>
              <a:rPr lang="en-US" dirty="0" smtClean="0"/>
              <a:t>Integer types: </a:t>
            </a:r>
          </a:p>
          <a:p>
            <a:pPr lvl="2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=-32,768:32,767;  (i.e. max ~33sec in </a:t>
            </a:r>
            <a:r>
              <a:rPr lang="en-US" dirty="0" err="1" smtClean="0"/>
              <a:t>millis</a:t>
            </a:r>
            <a:r>
              <a:rPr lang="en-US" dirty="0" smtClean="0"/>
              <a:t>, 2^16, 16bit)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unsigned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/>
              <a:t>var</a:t>
            </a:r>
            <a:r>
              <a:rPr lang="en-US" dirty="0" smtClean="0"/>
              <a:t>=0-65,535;  (i.e. max ~66sec in </a:t>
            </a:r>
            <a:r>
              <a:rPr lang="en-US" dirty="0" err="1" smtClean="0"/>
              <a:t>millis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long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=-2,147,483,648:2,147,483,647; (max ~600hr, 32bit)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unsigned long </a:t>
            </a:r>
            <a:r>
              <a:rPr lang="en-US" dirty="0" err="1" smtClean="0"/>
              <a:t>var</a:t>
            </a:r>
            <a:r>
              <a:rPr lang="en-US" dirty="0" smtClean="0"/>
              <a:t>=0-4,294,967,295; (max ~1200hr, 50days!)</a:t>
            </a:r>
          </a:p>
          <a:p>
            <a:r>
              <a:rPr lang="en-US" dirty="0" smtClean="0"/>
              <a:t>Electronics:</a:t>
            </a:r>
          </a:p>
          <a:p>
            <a:pPr lvl="1"/>
            <a:r>
              <a:rPr lang="en-US" dirty="0" smtClean="0"/>
              <a:t>Ground everything together</a:t>
            </a:r>
          </a:p>
          <a:p>
            <a:pPr lvl="1"/>
            <a:r>
              <a:rPr lang="en-US" dirty="0" smtClean="0"/>
              <a:t>Then everything agrees on GND voltage</a:t>
            </a:r>
          </a:p>
          <a:p>
            <a:r>
              <a:rPr lang="en-US" dirty="0" smtClean="0"/>
              <a:t>In setup(): </a:t>
            </a:r>
            <a:r>
              <a:rPr lang="en-US" dirty="0" err="1" smtClean="0">
                <a:solidFill>
                  <a:schemeClr val="accent2"/>
                </a:solidFill>
              </a:rPr>
              <a:t>randomSeed</a:t>
            </a:r>
            <a:r>
              <a:rPr lang="en-US" dirty="0" smtClean="0"/>
              <a:t>(</a:t>
            </a:r>
            <a:r>
              <a:rPr lang="en-US" dirty="0" err="1" smtClean="0"/>
              <a:t>floatingAnalogPin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0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289" y="110806"/>
            <a:ext cx="4196013" cy="729748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Debouncing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inputs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5920"/>
            <a:ext cx="4761497" cy="329982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Simple thresholds may lead to spurious activations, due to sensor, environmental, or behavioral noise (voltage spikes, ambient light level changes, accidental animal contacts)</a:t>
            </a:r>
          </a:p>
          <a:p>
            <a:r>
              <a:rPr lang="en-US" sz="2400" dirty="0" smtClean="0"/>
              <a:t>Thus “</a:t>
            </a:r>
            <a:r>
              <a:rPr lang="en-US" sz="2400" dirty="0" err="1" smtClean="0"/>
              <a:t>debouncing</a:t>
            </a:r>
            <a:r>
              <a:rPr lang="en-US" sz="2400" dirty="0" smtClean="0"/>
              <a:t>” in code sets a more stringent threshold, based upon the history of the input</a:t>
            </a:r>
          </a:p>
          <a:p>
            <a:r>
              <a:rPr lang="en-US" sz="2400" dirty="0" smtClean="0"/>
              <a:t>Examples:</a:t>
            </a:r>
          </a:p>
          <a:p>
            <a:pPr lvl="1"/>
            <a:r>
              <a:rPr lang="en-US" dirty="0" smtClean="0"/>
              <a:t>Integrating signal over time</a:t>
            </a:r>
          </a:p>
          <a:p>
            <a:pPr lvl="1"/>
            <a:r>
              <a:rPr lang="en-US" dirty="0" smtClean="0"/>
              <a:t>Look for signal changes over </a:t>
            </a:r>
            <a:r>
              <a:rPr lang="en-US" dirty="0" smtClean="0"/>
              <a:t>local/recent baseline</a:t>
            </a:r>
            <a:endParaRPr lang="en-US" dirty="0"/>
          </a:p>
        </p:txBody>
      </p:sp>
      <p:pic>
        <p:nvPicPr>
          <p:cNvPr id="2050" name="Picture 2" descr="Image result for debounc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97" y="4621858"/>
            <a:ext cx="2719137" cy="191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17746"/>
          <a:stretch/>
        </p:blipFill>
        <p:spPr>
          <a:xfrm>
            <a:off x="5562910" y="2042194"/>
            <a:ext cx="3339453" cy="45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92" y="268138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Inputs and Outputs: </a:t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sensory and motors systems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87" y="2012660"/>
            <a:ext cx="4013778" cy="47391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Inputs: analog and digital</a:t>
            </a:r>
          </a:p>
          <a:p>
            <a:r>
              <a:rPr lang="en-US" dirty="0" smtClean="0"/>
              <a:t>Outputs: digital</a:t>
            </a:r>
          </a:p>
          <a:p>
            <a:pPr lvl="1"/>
            <a:r>
              <a:rPr lang="en-US" dirty="0" smtClean="0"/>
              <a:t>Primary limitation!: Arduino can only output 0/+5V</a:t>
            </a:r>
          </a:p>
          <a:p>
            <a:pPr lvl="1"/>
            <a:r>
              <a:rPr lang="en-US" dirty="0" smtClean="0"/>
              <a:t>PWM: to approximate analog output</a:t>
            </a:r>
          </a:p>
          <a:p>
            <a:pPr lvl="1"/>
            <a:r>
              <a:rPr lang="en-US" dirty="0" smtClean="0"/>
              <a:t>Working with larger and negative voltages</a:t>
            </a:r>
          </a:p>
          <a:p>
            <a:pPr lvl="2"/>
            <a:r>
              <a:rPr lang="en-US" dirty="0" smtClean="0"/>
              <a:t>Relays</a:t>
            </a:r>
          </a:p>
          <a:p>
            <a:pPr lvl="2"/>
            <a:r>
              <a:rPr lang="en-US" dirty="0" smtClean="0"/>
              <a:t>Transistors</a:t>
            </a:r>
          </a:p>
          <a:p>
            <a:pPr lvl="2"/>
            <a:r>
              <a:rPr lang="en-US" dirty="0" smtClean="0"/>
              <a:t>H-bridges</a:t>
            </a:r>
          </a:p>
          <a:p>
            <a:r>
              <a:rPr lang="en-US" dirty="0" smtClean="0"/>
              <a:t>Digital communication protocols</a:t>
            </a:r>
          </a:p>
          <a:p>
            <a:pPr lvl="1"/>
            <a:r>
              <a:rPr lang="en-US" dirty="0" smtClean="0"/>
              <a:t>Serial</a:t>
            </a:r>
          </a:p>
          <a:p>
            <a:pPr lvl="1"/>
            <a:r>
              <a:rPr lang="en-US" dirty="0" smtClean="0"/>
              <a:t>I2C/SPI</a:t>
            </a:r>
            <a:endParaRPr lang="en-US" dirty="0"/>
          </a:p>
        </p:txBody>
      </p:sp>
      <p:pic>
        <p:nvPicPr>
          <p:cNvPr id="4" name="Shape 4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78481" y="2295388"/>
            <a:ext cx="4311316" cy="29340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454220" y="1909799"/>
            <a:ext cx="1883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Digital input/outputs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4210" y="1879021"/>
            <a:ext cx="174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 RX/TX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51455" y="5307222"/>
            <a:ext cx="137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Analog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08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686" y="135225"/>
            <a:ext cx="7895122" cy="896507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Communication protocols:  Serial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012" y="1136507"/>
            <a:ext cx="7005205" cy="267349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Start in setup(), </a:t>
            </a:r>
            <a:r>
              <a:rPr lang="en-US" dirty="0" err="1" smtClean="0">
                <a:solidFill>
                  <a:schemeClr val="accent2"/>
                </a:solidFill>
              </a:rPr>
              <a:t>Serial</a:t>
            </a:r>
            <a:r>
              <a:rPr lang="en-US" dirty="0" err="1" smtClean="0"/>
              <a:t>.</a:t>
            </a:r>
            <a:r>
              <a:rPr lang="en-US" dirty="0" err="1" smtClean="0">
                <a:solidFill>
                  <a:schemeClr val="accent2"/>
                </a:solidFill>
              </a:rPr>
              <a:t>begin</a:t>
            </a:r>
            <a:r>
              <a:rPr lang="en-US" dirty="0" smtClean="0"/>
              <a:t>(</a:t>
            </a:r>
            <a:r>
              <a:rPr lang="en-US" dirty="0" err="1" smtClean="0"/>
              <a:t>baudRate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RX=receive, TX=transmit</a:t>
            </a:r>
          </a:p>
          <a:p>
            <a:r>
              <a:rPr lang="en-US" dirty="0" smtClean="0"/>
              <a:t>Buffered (i.e. can send/receive even when other stuff is going on)</a:t>
            </a:r>
          </a:p>
          <a:p>
            <a:r>
              <a:rPr lang="en-US" dirty="0" smtClean="0"/>
              <a:t>But can have bottleneck (1ms/char?)</a:t>
            </a:r>
          </a:p>
          <a:p>
            <a:r>
              <a:rPr lang="en-US" dirty="0" smtClean="0"/>
              <a:t>Send short messages</a:t>
            </a:r>
            <a:endParaRPr lang="en-US" dirty="0"/>
          </a:p>
        </p:txBody>
      </p:sp>
      <p:pic>
        <p:nvPicPr>
          <p:cNvPr id="5122" name="Picture 2" descr="Image result for arduino se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47" y="4019550"/>
            <a:ext cx="55340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18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704" y="365126"/>
            <a:ext cx="6631132" cy="75658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arduinos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Serial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341" y="1382280"/>
            <a:ext cx="7886700" cy="147175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Connect multiple </a:t>
            </a:r>
            <a:r>
              <a:rPr lang="en-US" dirty="0" err="1" smtClean="0"/>
              <a:t>arduinos</a:t>
            </a:r>
            <a:endParaRPr lang="en-US" dirty="0" smtClean="0"/>
          </a:p>
          <a:p>
            <a:r>
              <a:rPr lang="en-US" dirty="0" smtClean="0"/>
              <a:t>Interface with some sensors (e.g. RFID)</a:t>
            </a:r>
          </a:p>
          <a:p>
            <a:r>
              <a:rPr lang="en-US" dirty="0" smtClean="0"/>
              <a:t>MEGA/DUE have 4 </a:t>
            </a:r>
            <a:r>
              <a:rPr lang="en-US" dirty="0" smtClean="0"/>
              <a:t>hardware serial ports</a:t>
            </a:r>
          </a:p>
          <a:p>
            <a:r>
              <a:rPr lang="en-US" dirty="0" smtClean="0"/>
              <a:t>Can use </a:t>
            </a:r>
            <a:r>
              <a:rPr lang="en-US" dirty="0" err="1" smtClean="0"/>
              <a:t>softwareSerial</a:t>
            </a:r>
            <a:r>
              <a:rPr lang="en-US" dirty="0" smtClean="0"/>
              <a:t> on other digital pins (but some limitations)</a:t>
            </a:r>
            <a:endParaRPr lang="en-US" dirty="0"/>
          </a:p>
        </p:txBody>
      </p:sp>
      <p:pic>
        <p:nvPicPr>
          <p:cNvPr id="6146" name="Picture 2" descr="Image result for arduino se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1" y="4184073"/>
            <a:ext cx="4029988" cy="16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bildr rfi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055" y="3421567"/>
            <a:ext cx="1883561" cy="263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0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6367895" cy="85407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Exercise: chit-chat with Serial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someone next to you, connect your TX with their RX and vice versa</a:t>
            </a:r>
          </a:p>
          <a:p>
            <a:r>
              <a:rPr lang="en-US" dirty="0" smtClean="0"/>
              <a:t>Serial call-response</a:t>
            </a:r>
          </a:p>
          <a:p>
            <a:r>
              <a:rPr lang="en-US" dirty="0" smtClean="0"/>
              <a:t>Parse incoming serial text, send output back depending upon input</a:t>
            </a:r>
          </a:p>
          <a:p>
            <a:endParaRPr lang="en-US" dirty="0"/>
          </a:p>
        </p:txBody>
      </p:sp>
      <p:pic>
        <p:nvPicPr>
          <p:cNvPr id="4" name="Picture 2" descr="Image result for arduino seri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4" y="4607115"/>
            <a:ext cx="4060635" cy="16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18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5789</TotalTime>
  <Words>1057</Words>
  <Application>Microsoft Office PowerPoint</Application>
  <PresentationFormat>On-screen Show (4:3)</PresentationFormat>
  <Paragraphs>169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Arduino for Neuroscientists NBHVGR7040 </vt:lpstr>
      <vt:lpstr>Last time:</vt:lpstr>
      <vt:lpstr>This week:</vt:lpstr>
      <vt:lpstr>A few additional notes before we begin</vt:lpstr>
      <vt:lpstr>“Debouncing” inputs</vt:lpstr>
      <vt:lpstr>Inputs and Outputs:  sensory and motors systems</vt:lpstr>
      <vt:lpstr>Digital Communication protocols:  Serial</vt:lpstr>
      <vt:lpstr>Connecting arduinos with Serial</vt:lpstr>
      <vt:lpstr>Exercise: chit-chat with Serial</vt:lpstr>
      <vt:lpstr>Talking to other chips: I2C and SPI</vt:lpstr>
      <vt:lpstr>Connecting multiple devices with I2C</vt:lpstr>
      <vt:lpstr>I2C commun. with MPR121 capacitive touch sensor</vt:lpstr>
      <vt:lpstr>Analog Output (PWM, tone)</vt:lpstr>
      <vt:lpstr>Fade</vt:lpstr>
      <vt:lpstr>Tone</vt:lpstr>
      <vt:lpstr>Digital outputs</vt:lpstr>
      <vt:lpstr>Relays</vt:lpstr>
      <vt:lpstr>Transistors</vt:lpstr>
      <vt:lpstr>Tricks for high current loads</vt:lpstr>
      <vt:lpstr>Transistor arrays</vt:lpstr>
      <vt:lpstr>H-bridges</vt:lpstr>
      <vt:lpstr>OM2 shield</vt:lpstr>
      <vt:lpstr>Solenoids (esp. solenoid valves)</vt:lpstr>
      <vt:lpstr>Types of solenoid valves</vt:lpstr>
      <vt:lpstr>Exercise: MPR121 touch sensing</vt:lpstr>
      <vt:lpstr>Exercise: give water droplet upon touch input</vt:lpstr>
    </vt:vector>
  </TitlesOfParts>
  <Company>Columbia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for Neuroscientists #2: Sensors and Motors</dc:title>
  <dc:creator>Clay</dc:creator>
  <cp:lastModifiedBy>orion</cp:lastModifiedBy>
  <cp:revision>60</cp:revision>
  <dcterms:created xsi:type="dcterms:W3CDTF">2017-09-09T06:13:27Z</dcterms:created>
  <dcterms:modified xsi:type="dcterms:W3CDTF">2017-10-18T22:49:23Z</dcterms:modified>
</cp:coreProperties>
</file>